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72" r:id="rId1"/>
  </p:sldMasterIdLst>
  <p:sldIdLst>
    <p:sldId id="256" r:id="rId2"/>
    <p:sldId id="276" r:id="rId3"/>
    <p:sldId id="277" r:id="rId4"/>
    <p:sldId id="260" r:id="rId5"/>
    <p:sldId id="269" r:id="rId6"/>
    <p:sldId id="261" r:id="rId7"/>
    <p:sldId id="279" r:id="rId8"/>
    <p:sldId id="262" r:id="rId9"/>
    <p:sldId id="263" r:id="rId10"/>
    <p:sldId id="280" r:id="rId11"/>
    <p:sldId id="281" r:id="rId12"/>
    <p:sldId id="282" r:id="rId13"/>
    <p:sldId id="264" r:id="rId14"/>
    <p:sldId id="265" r:id="rId15"/>
    <p:sldId id="275" r:id="rId16"/>
    <p:sldId id="274" r:id="rId17"/>
    <p:sldId id="283" r:id="rId18"/>
    <p:sldId id="278" r:id="rId19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463" autoAdjust="0"/>
    <p:restoredTop sz="94660"/>
  </p:normalViewPr>
  <p:slideViewPr>
    <p:cSldViewPr snapToGrid="0">
      <p:cViewPr>
        <p:scale>
          <a:sx n="80" d="100"/>
          <a:sy n="80" d="100"/>
        </p:scale>
        <p:origin x="-102" y="-57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3A000-1372-45EC-9273-782DE0C2C925}" type="datetimeFigureOut">
              <a:rPr lang="ru-RU" smtClean="0"/>
              <a:pPr/>
              <a:t>10.10.2019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34EA49-6906-498B-8194-E1D96939B07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3A000-1372-45EC-9273-782DE0C2C925}" type="datetimeFigureOut">
              <a:rPr lang="ru-RU" smtClean="0"/>
              <a:pPr/>
              <a:t>10.10.2019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34EA49-6906-498B-8194-E1D96939B07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3A000-1372-45EC-9273-782DE0C2C925}" type="datetimeFigureOut">
              <a:rPr lang="ru-RU" smtClean="0"/>
              <a:pPr/>
              <a:t>10.10.2019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34EA49-6906-498B-8194-E1D96939B07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3A000-1372-45EC-9273-782DE0C2C925}" type="datetimeFigureOut">
              <a:rPr lang="ru-RU" smtClean="0"/>
              <a:pPr/>
              <a:t>10.10.2019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34EA49-6906-498B-8194-E1D96939B07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3A000-1372-45EC-9273-782DE0C2C925}" type="datetimeFigureOut">
              <a:rPr lang="ru-RU" smtClean="0"/>
              <a:pPr/>
              <a:t>10.10.2019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34EA49-6906-498B-8194-E1D96939B07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3A000-1372-45EC-9273-782DE0C2C925}" type="datetimeFigureOut">
              <a:rPr lang="ru-RU" smtClean="0"/>
              <a:pPr/>
              <a:t>10.10.2019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34EA49-6906-498B-8194-E1D96939B07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3A000-1372-45EC-9273-782DE0C2C925}" type="datetimeFigureOut">
              <a:rPr lang="ru-RU" smtClean="0"/>
              <a:pPr/>
              <a:t>10.10.2019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34EA49-6906-498B-8194-E1D96939B07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3A000-1372-45EC-9273-782DE0C2C925}" type="datetimeFigureOut">
              <a:rPr lang="ru-RU" smtClean="0"/>
              <a:pPr/>
              <a:t>10.10.2019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34EA49-6906-498B-8194-E1D96939B07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3A000-1372-45EC-9273-782DE0C2C925}" type="datetimeFigureOut">
              <a:rPr lang="ru-RU" smtClean="0"/>
              <a:pPr/>
              <a:t>10.10.2019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34EA49-6906-498B-8194-E1D96939B07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3A000-1372-45EC-9273-782DE0C2C925}" type="datetimeFigureOut">
              <a:rPr lang="ru-RU" smtClean="0"/>
              <a:pPr/>
              <a:t>10.10.2019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34EA49-6906-498B-8194-E1D96939B07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3A000-1372-45EC-9273-782DE0C2C925}" type="datetimeFigureOut">
              <a:rPr lang="ru-RU" smtClean="0"/>
              <a:pPr/>
              <a:t>10.10.2019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34EA49-6906-498B-8194-E1D96939B07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A3A000-1372-45EC-9273-782DE0C2C925}" type="datetimeFigureOut">
              <a:rPr lang="ru-RU" smtClean="0"/>
              <a:pPr/>
              <a:t>10.10.2019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34EA49-6906-498B-8194-E1D96939B07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s://mon.gov.ua/storage/app/media/zagalna%20serednya/05062019-onovl-pravo.pdf" TargetMode="Externa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s://mon.gov.ua/storage/app/media/zagalna%20serednya/05062019-onovl-pravo.pdf" TargetMode="Externa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73207" y="368491"/>
            <a:ext cx="1161879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ru-RU" sz="2400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11594" y="1226357"/>
            <a:ext cx="11326224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</a:p>
          <a:p>
            <a:pPr algn="just"/>
            <a:endParaRPr lang="ru-RU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ru-RU" sz="2400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0" y="1178855"/>
            <a:ext cx="12192000" cy="49859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54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Методичні рекомендації</a:t>
            </a:r>
          </a:p>
          <a:p>
            <a:pPr algn="ctr"/>
            <a:r>
              <a:rPr lang="uk-UA" sz="54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щодо впровадження нової редакції </a:t>
            </a:r>
            <a:r>
              <a:rPr lang="uk-UA" sz="54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“Українського</a:t>
            </a:r>
            <a:r>
              <a:rPr lang="uk-UA" sz="54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54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правопису”</a:t>
            </a:r>
            <a:r>
              <a:rPr lang="uk-UA" sz="54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/>
            <a:r>
              <a:rPr lang="uk-UA" sz="54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для учасників</a:t>
            </a:r>
            <a:r>
              <a:rPr lang="en-US" sz="54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54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 учасниць </a:t>
            </a:r>
          </a:p>
          <a:p>
            <a:pPr algn="ctr"/>
            <a:r>
              <a:rPr lang="uk-UA" sz="54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освітнього процесу ХДУ</a:t>
            </a:r>
            <a:endParaRPr lang="en-US" sz="5400" b="1" dirty="0" smtClean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48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ru-RU" sz="4800" u="sng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923656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86889" y="1052232"/>
            <a:ext cx="11079678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Із великої літери</a:t>
            </a:r>
            <a:r>
              <a:rPr lang="vi-VN" sz="2400" dirty="0" smtClean="0">
                <a:latin typeface="Times New Roman" pitchFamily="18" charset="0"/>
                <a:cs typeface="Times New Roman" pitchFamily="18" charset="0"/>
              </a:rPr>
              <a:t> пишемо назви політичних, культурних, спортивних та ін. заходів міжнародного або загальнодержавного значення: </a:t>
            </a:r>
            <a:r>
              <a:rPr lang="vi-VN" sz="2400" i="1" dirty="0" smtClean="0">
                <a:latin typeface="Times New Roman" pitchFamily="18" charset="0"/>
                <a:cs typeface="Times New Roman" pitchFamily="18" charset="0"/>
              </a:rPr>
              <a:t>Олімпі́йські і́гри, Марш ми́ру, Всесві́тній конгре́с украї́нців, Всеукраї́нська педагогі́чна конфере́нція, Міжнаро́дний рік дити́ни. </a:t>
            </a:r>
            <a:r>
              <a:rPr lang="vi-VN" sz="2400" dirty="0" smtClean="0">
                <a:latin typeface="Times New Roman" pitchFamily="18" charset="0"/>
                <a:cs typeface="Times New Roman" pitchFamily="18" charset="0"/>
              </a:rPr>
              <a:t>Назви інших регулярних заходів, що не мають офіційного характеру, пишемо з малої букви: </a:t>
            </a:r>
            <a:r>
              <a:rPr lang="uk-UA" sz="2400" i="1" dirty="0" smtClean="0">
                <a:latin typeface="Times New Roman" pitchFamily="18" charset="0"/>
                <a:cs typeface="Times New Roman" pitchFamily="18" charset="0"/>
              </a:rPr>
              <a:t>день відкритих дверей, </a:t>
            </a:r>
            <a:r>
              <a:rPr lang="vi-VN" sz="2400" i="1" dirty="0" smtClean="0">
                <a:latin typeface="Times New Roman" pitchFamily="18" charset="0"/>
                <a:cs typeface="Times New Roman" pitchFamily="18" charset="0"/>
              </a:rPr>
              <a:t>день інформа́ції, саніта́рний день, субо́тник. </a:t>
            </a:r>
            <a:endParaRPr lang="uk-UA" sz="2400" i="1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uk-UA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vi-VN" sz="2400" b="1" dirty="0" smtClean="0">
                <a:latin typeface="Times New Roman" pitchFamily="18" charset="0"/>
                <a:cs typeface="Times New Roman" pitchFamily="18" charset="0"/>
              </a:rPr>
              <a:t>Примітка. </a:t>
            </a:r>
            <a:r>
              <a:rPr lang="vi-VN" sz="2400" dirty="0" smtClean="0">
                <a:latin typeface="Times New Roman" pitchFamily="18" charset="0"/>
                <a:cs typeface="Times New Roman" pitchFamily="18" charset="0"/>
              </a:rPr>
              <a:t>У назвах свят </a:t>
            </a:r>
            <a:r>
              <a:rPr lang="vi-VN" sz="2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День Незале́жності Украї́ни, День Собо́рності Украї́ни, День Конститу́ції Украї́ни </a:t>
            </a:r>
            <a:r>
              <a:rPr lang="vi-VN" sz="2400" dirty="0" smtClean="0">
                <a:latin typeface="Times New Roman" pitchFamily="18" charset="0"/>
                <a:cs typeface="Times New Roman" pitchFamily="18" charset="0"/>
              </a:rPr>
              <a:t>з великої букви пишемо всі слова.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968830" y="382380"/>
            <a:ext cx="6460177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ПРАВОПИС ВЕЛИКОЇ ЛІТЕРИ</a:t>
            </a:r>
          </a:p>
        </p:txBody>
      </p:sp>
      <p:pic>
        <p:nvPicPr>
          <p:cNvPr id="19458" name="Picture 2" descr="Результат пошуку зображень за запитом &quot;человечки для презентации&quot;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940135" y="4589222"/>
            <a:ext cx="1544617" cy="185314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968830" y="382380"/>
            <a:ext cx="6460177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ПРАВОПИС ВЕЛИКОЇ ЛІТЕРИ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534390" y="1591294"/>
            <a:ext cx="11281557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2400" dirty="0" smtClean="0">
                <a:latin typeface="Times New Roman" pitchFamily="18" charset="0"/>
                <a:cs typeface="Times New Roman" pitchFamily="18" charset="0"/>
              </a:rPr>
              <a:t>У складених назвах інформаційних агентств усі слова, крім родового 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vi-VN" sz="2400" dirty="0" smtClean="0">
                <a:latin typeface="Times New Roman" pitchFamily="18" charset="0"/>
                <a:cs typeface="Times New Roman" pitchFamily="18" charset="0"/>
              </a:rPr>
              <a:t>найменування, пишемо з великої букви й без лапок: </a:t>
            </a:r>
            <a:r>
              <a:rPr lang="vi-VN" sz="2400" i="1" dirty="0" smtClean="0">
                <a:latin typeface="Times New Roman" pitchFamily="18" charset="0"/>
                <a:cs typeface="Times New Roman" pitchFamily="18" charset="0"/>
              </a:rPr>
              <a:t>аге́нтство Украї́нські Націона́льні Нови́ни, аге́нтство Франс Пресс, аге́нтство Інтерфа́кс-</a:t>
            </a:r>
            <a:r>
              <a:rPr lang="uk-UA" sz="2400" i="1" dirty="0" smtClean="0">
                <a:latin typeface="Times New Roman" pitchFamily="18" charset="0"/>
                <a:cs typeface="Times New Roman" pitchFamily="18" charset="0"/>
              </a:rPr>
              <a:t>Україна</a:t>
            </a:r>
            <a:r>
              <a:rPr lang="vi-VN" sz="24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534390" y="3051957"/>
            <a:ext cx="11352812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2400" dirty="0" smtClean="0">
                <a:latin typeface="Times New Roman" pitchFamily="18" charset="0"/>
                <a:cs typeface="Times New Roman" pitchFamily="18" charset="0"/>
              </a:rPr>
              <a:t>У назвах наукових і навчальних закладів, театрів, музеїв, колективів тощо перше слово (і всі власні назви) пишемо з великої букви: </a:t>
            </a:r>
            <a:r>
              <a:rPr lang="vi-VN" sz="2400" i="1" dirty="0" smtClean="0">
                <a:latin typeface="Times New Roman" pitchFamily="18" charset="0"/>
                <a:cs typeface="Times New Roman" pitchFamily="18" charset="0"/>
              </a:rPr>
              <a:t>Націона́льна акаде́мія нау́к Украї́ни, </a:t>
            </a:r>
            <a:r>
              <a:rPr lang="uk-UA" sz="2400" i="1" dirty="0" smtClean="0">
                <a:latin typeface="Times New Roman" pitchFamily="18" charset="0"/>
                <a:cs typeface="Times New Roman" pitchFamily="18" charset="0"/>
              </a:rPr>
              <a:t>Херсонський державний університет, </a:t>
            </a:r>
            <a:r>
              <a:rPr lang="vi-VN" sz="2400" i="1" dirty="0" smtClean="0">
                <a:latin typeface="Times New Roman" pitchFamily="18" charset="0"/>
                <a:cs typeface="Times New Roman" pitchFamily="18" charset="0"/>
              </a:rPr>
              <a:t>Га́рвардський університе́т, </a:t>
            </a:r>
            <a:r>
              <a:rPr lang="uk-UA" sz="2400" i="1" dirty="0" smtClean="0">
                <a:latin typeface="Times New Roman" pitchFamily="18" charset="0"/>
                <a:cs typeface="Times New Roman" pitchFamily="18" charset="0"/>
              </a:rPr>
              <a:t>Херсонська</a:t>
            </a:r>
            <a:r>
              <a:rPr lang="vi-VN" sz="2400" i="1" dirty="0" smtClean="0">
                <a:latin typeface="Times New Roman" pitchFamily="18" charset="0"/>
                <a:cs typeface="Times New Roman" pitchFamily="18" charset="0"/>
              </a:rPr>
              <a:t> загальноосві́тня шко́ла №</a:t>
            </a:r>
            <a:r>
              <a:rPr lang="uk-UA" sz="2400" i="1" dirty="0" smtClean="0">
                <a:latin typeface="Times New Roman" pitchFamily="18" charset="0"/>
                <a:cs typeface="Times New Roman" pitchFamily="18" charset="0"/>
              </a:rPr>
              <a:t>32</a:t>
            </a:r>
            <a:r>
              <a:rPr lang="vi-VN" sz="2400" i="1" dirty="0" smtClean="0">
                <a:latin typeface="Times New Roman" pitchFamily="18" charset="0"/>
                <a:cs typeface="Times New Roman" pitchFamily="18" charset="0"/>
              </a:rPr>
              <a:t>, 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uk-UA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vi-VN" sz="2400" dirty="0" smtClean="0">
                <a:latin typeface="Times New Roman" pitchFamily="18" charset="0"/>
                <a:cs typeface="Times New Roman" pitchFamily="18" charset="0"/>
              </a:rPr>
              <a:t>З великої букви пишемо перше (або єдине) слово неповної назви, яка вживається у функції повної: </a:t>
            </a:r>
            <a:r>
              <a:rPr lang="vi-VN" sz="2400" i="1" dirty="0" smtClean="0">
                <a:latin typeface="Times New Roman" pitchFamily="18" charset="0"/>
                <a:cs typeface="Times New Roman" pitchFamily="18" charset="0"/>
              </a:rPr>
              <a:t>Буди́нок учи́теля (</a:t>
            </a:r>
            <a:r>
              <a:rPr lang="uk-UA" sz="2400" i="1" dirty="0" smtClean="0">
                <a:latin typeface="Times New Roman" pitchFamily="18" charset="0"/>
                <a:cs typeface="Times New Roman" pitchFamily="18" charset="0"/>
              </a:rPr>
              <a:t>Херсон</a:t>
            </a:r>
            <a:r>
              <a:rPr lang="vi-VN" sz="2400" i="1" dirty="0" smtClean="0">
                <a:latin typeface="Times New Roman" pitchFamily="18" charset="0"/>
                <a:cs typeface="Times New Roman" pitchFamily="18" charset="0"/>
              </a:rPr>
              <a:t>ський міськи́й буди́нок учи́теля), Украї́нський музе́й (Націона́льний худо́жній музе́й Украї́ни), Літерату́рний музе́й (Оде́ський держа́вний літерату́рний музе́й). </a:t>
            </a:r>
            <a:endParaRPr lang="ru-RU" sz="2400" i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8434" name="Picture 2" descr="Результат пошуку зображень за запитом &quot;человечки для презентации&quot;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505249" y="0"/>
            <a:ext cx="1686751" cy="187416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 descr="Результат пошуку зображень за запитом &quot;человечки для презентации&quot;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497498" y="2410691"/>
            <a:ext cx="2433245" cy="200025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" name="Прямоугольник 1"/>
          <p:cNvSpPr/>
          <p:nvPr/>
        </p:nvSpPr>
        <p:spPr>
          <a:xfrm>
            <a:off x="534391" y="4061361"/>
            <a:ext cx="11340934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2400" dirty="0" smtClean="0">
                <a:latin typeface="Times New Roman" pitchFamily="18" charset="0"/>
                <a:cs typeface="Times New Roman" pitchFamily="18" charset="0"/>
              </a:rPr>
              <a:t>Назви посад, звань, наукових ступенів тощо пишемо з малої букви: </a:t>
            </a:r>
            <a:r>
              <a:rPr lang="vi-VN" sz="2400" i="1" dirty="0" smtClean="0">
                <a:latin typeface="Times New Roman" pitchFamily="18" charset="0"/>
                <a:cs typeface="Times New Roman" pitchFamily="18" charset="0"/>
              </a:rPr>
              <a:t>президе́нт, мер, дека́н, міні́стр, ре́ктор; акаде́мік, заслу́жений дія́ч мисте́цтв, наро́дний арти́ст Украї́ни, лауреа́т Держа́вної пре́мії Украї́ни, член-кореспонде́нт, до́ктор нау́к.</a:t>
            </a:r>
            <a:endParaRPr lang="uk-UA" sz="2400" i="1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vi-VN" sz="2400" dirty="0" smtClean="0">
                <a:latin typeface="Times New Roman" pitchFamily="18" charset="0"/>
                <a:cs typeface="Times New Roman" pitchFamily="18" charset="0"/>
              </a:rPr>
              <a:t>Назви посад міністрів, послів, президентів академій тощо в офіційних документах, а також для підкреслення урочистості можна писати з великої букви: </a:t>
            </a:r>
            <a:r>
              <a:rPr lang="vi-VN" sz="2400" i="1" dirty="0" smtClean="0">
                <a:latin typeface="Times New Roman" pitchFamily="18" charset="0"/>
                <a:cs typeface="Times New Roman" pitchFamily="18" charset="0"/>
              </a:rPr>
              <a:t>Міні́стр осві́ти і нау́ки Украї́ни, Президе́нт Націона́льної акаде́мії нау́к Украї́ни. </a:t>
            </a:r>
            <a:endParaRPr lang="ru-RU" sz="24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593766" y="926275"/>
            <a:ext cx="11317185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2400" dirty="0" smtClean="0">
                <a:latin typeface="Times New Roman" pitchFamily="18" charset="0"/>
                <a:cs typeface="Times New Roman" pitchFamily="18" charset="0"/>
              </a:rPr>
              <a:t>Назви частин, відділів, відділень, секторів та інших підрозділів установ, організацій, а також слова </a:t>
            </a:r>
            <a:r>
              <a:rPr lang="vi-VN" sz="2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акти́в, збо́ри, з’їзд, конфере́нція, прези́дія, се́сія, симпо́зіум, ра́да </a:t>
            </a:r>
            <a:r>
              <a:rPr lang="vi-VN" sz="2400" dirty="0" smtClean="0">
                <a:latin typeface="Times New Roman" pitchFamily="18" charset="0"/>
                <a:cs typeface="Times New Roman" pitchFamily="18" charset="0"/>
              </a:rPr>
              <a:t>пишемо з малої букви: </a:t>
            </a:r>
            <a:r>
              <a:rPr lang="vi-VN" sz="2400" i="1" dirty="0" smtClean="0">
                <a:latin typeface="Times New Roman" pitchFamily="18" charset="0"/>
                <a:cs typeface="Times New Roman" pitchFamily="18" charset="0"/>
              </a:rPr>
              <a:t>вче́на ра́да факульте́ту</a:t>
            </a:r>
            <a:r>
              <a:rPr lang="uk-UA" sz="2400" i="1" dirty="0" smtClean="0">
                <a:latin typeface="Times New Roman" pitchFamily="18" charset="0"/>
                <a:cs typeface="Times New Roman" pitchFamily="18" charset="0"/>
              </a:rPr>
              <a:t> іноземної філології</a:t>
            </a:r>
            <a:r>
              <a:rPr lang="vi-VN" sz="2400" i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uk-UA" sz="2400" i="1" dirty="0" smtClean="0">
                <a:latin typeface="Times New Roman" pitchFamily="18" charset="0"/>
                <a:cs typeface="Times New Roman" pitchFamily="18" charset="0"/>
              </a:rPr>
              <a:t>збори трудового колективу Херсонського державного університету, </a:t>
            </a:r>
            <a:r>
              <a:rPr lang="vi-VN" sz="2400" i="1" dirty="0" smtClean="0">
                <a:latin typeface="Times New Roman" pitchFamily="18" charset="0"/>
                <a:cs typeface="Times New Roman" pitchFamily="18" charset="0"/>
              </a:rPr>
              <a:t>се́сія Х</a:t>
            </a:r>
            <a:r>
              <a:rPr lang="uk-UA" sz="2400" i="1" dirty="0" err="1" smtClean="0">
                <a:latin typeface="Times New Roman" pitchFamily="18" charset="0"/>
                <a:cs typeface="Times New Roman" pitchFamily="18" charset="0"/>
              </a:rPr>
              <a:t>ерсонсь</a:t>
            </a:r>
            <a:r>
              <a:rPr lang="vi-VN" sz="2400" i="1" dirty="0" smtClean="0">
                <a:latin typeface="Times New Roman" pitchFamily="18" charset="0"/>
                <a:cs typeface="Times New Roman" pitchFamily="18" charset="0"/>
              </a:rPr>
              <a:t>кої міськра́ди. </a:t>
            </a:r>
            <a:endParaRPr lang="ru-RU" sz="24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968830" y="382380"/>
            <a:ext cx="6460177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ПРАВОПИС ВЕЛИКОЇ ЛІТЕРИ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32263" y="474345"/>
            <a:ext cx="11341289" cy="12618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ВАРІАНТИ (</a:t>
            </a:r>
            <a:r>
              <a:rPr lang="ru-RU" sz="28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допускається</a:t>
            </a:r>
            <a:r>
              <a:rPr lang="ru-RU" sz="28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правописна</a:t>
            </a:r>
            <a:r>
              <a:rPr lang="ru-RU" sz="28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варіантність</a:t>
            </a:r>
            <a:r>
              <a:rPr lang="ru-RU" sz="28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</a:p>
          <a:p>
            <a:endParaRPr lang="ru-RU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15636" y="1235034"/>
            <a:ext cx="11257808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 словах,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походять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давньогрецької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й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латинської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мов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буквосполучення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au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звичайно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передається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через </a:t>
            </a:r>
            <a:r>
              <a:rPr lang="ru-RU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ав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2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автенти́чний</a:t>
            </a:r>
            <a:r>
              <a:rPr lang="ru-RU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автобіогра́фія</a:t>
            </a:r>
            <a:r>
              <a:rPr lang="ru-RU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автомобі́ль</a:t>
            </a:r>
            <a:r>
              <a:rPr lang="ru-RU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а́втор</a:t>
            </a:r>
            <a:r>
              <a:rPr lang="ru-RU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запозиченнях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давньогрецької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мови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мають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стійку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традицію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передавання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буквосполучення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au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шляхом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транслітерації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як </a:t>
            </a:r>
            <a:r>
              <a:rPr lang="ru-RU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ау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допускаються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орфографічні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варіанти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2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аудито́рія</a:t>
            </a:r>
            <a:r>
              <a:rPr lang="ru-RU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</a:t>
            </a:r>
            <a:r>
              <a:rPr lang="ru-RU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авдито́рія</a:t>
            </a:r>
            <a:r>
              <a:rPr lang="ru-RU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па́уза</a:t>
            </a:r>
            <a:r>
              <a:rPr lang="ru-RU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</a:t>
            </a:r>
            <a:r>
              <a:rPr lang="ru-RU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па́вза</a:t>
            </a:r>
            <a:r>
              <a:rPr lang="ru-RU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аудієнція</a:t>
            </a:r>
            <a:r>
              <a:rPr lang="ru-RU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</a:t>
            </a:r>
            <a:r>
              <a:rPr lang="ru-RU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авдієнція</a:t>
            </a:r>
            <a:r>
              <a:rPr lang="ru-RU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фа́уна</a:t>
            </a:r>
            <a:r>
              <a:rPr lang="ru-RU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</a:t>
            </a:r>
            <a:r>
              <a:rPr lang="ru-RU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фа́вна</a:t>
            </a:r>
            <a:r>
              <a:rPr lang="ru-RU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лауреат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</a:t>
            </a:r>
            <a:r>
              <a:rPr lang="ru-RU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лавреат</a:t>
            </a:r>
            <a:r>
              <a:rPr lang="ru-RU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(пор. лавр).</a:t>
            </a:r>
          </a:p>
          <a:p>
            <a:pPr algn="just"/>
            <a:endParaRPr lang="ru-RU" sz="2400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7650" name="Picture 2" descr="Результат пошуку зображень за запитом &quot;человечки для презентации&quot;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00748" y="3473532"/>
            <a:ext cx="3859481" cy="289461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5283028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93410" y="-190006"/>
            <a:ext cx="11273051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/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Буквосполучення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 словах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грецького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походження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передаємо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звичайно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буквою </a:t>
            </a:r>
            <a:r>
              <a:rPr lang="ru-RU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антоло́гія</a:t>
            </a:r>
            <a:r>
              <a:rPr lang="ru-RU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антрополо́гія</a:t>
            </a:r>
            <a:r>
              <a:rPr lang="ru-RU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апте́ка</a:t>
            </a:r>
            <a:r>
              <a:rPr lang="ru-RU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бібліоте́ка</a:t>
            </a:r>
            <a:r>
              <a:rPr lang="ru-RU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теа́тр</a:t>
            </a:r>
            <a:r>
              <a:rPr lang="ru-RU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тео́рія</a:t>
            </a:r>
            <a:r>
              <a:rPr lang="ru-RU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 словах,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узвичаєних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українській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мові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допускається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орфографічна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варіантність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зразок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2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ефір</a:t>
            </a:r>
            <a:r>
              <a:rPr lang="ru-RU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</a:t>
            </a:r>
            <a:r>
              <a:rPr lang="ru-RU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етер</a:t>
            </a:r>
            <a:r>
              <a:rPr lang="ru-RU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кафедра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катедра</a:t>
            </a:r>
            <a:r>
              <a:rPr lang="ru-RU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логари́фм</a:t>
            </a:r>
            <a:r>
              <a:rPr lang="ru-RU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</a:t>
            </a:r>
            <a:r>
              <a:rPr lang="ru-RU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логари́тм</a:t>
            </a:r>
            <a:r>
              <a:rPr lang="ru-RU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міф</a:t>
            </a:r>
            <a:r>
              <a:rPr lang="ru-RU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міфоло́гія</a:t>
            </a:r>
            <a:r>
              <a:rPr lang="ru-RU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</a:t>
            </a:r>
            <a:r>
              <a:rPr lang="ru-RU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міт</a:t>
            </a:r>
            <a:r>
              <a:rPr lang="ru-RU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мітоло́гія</a:t>
            </a:r>
            <a:r>
              <a:rPr lang="ru-RU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400" i="1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771895" y="4673515"/>
            <a:ext cx="11222181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Іменники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ть</a:t>
            </a:r>
            <a:r>
              <a:rPr lang="ru-RU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після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приголосного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також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слова </a:t>
            </a:r>
            <a:r>
              <a:rPr lang="ru-RU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кров, </a:t>
            </a:r>
            <a:r>
              <a:rPr lang="ru-RU" sz="2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любо́в</a:t>
            </a:r>
            <a:r>
              <a:rPr lang="ru-RU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о́сінь</a:t>
            </a:r>
            <a:r>
              <a:rPr lang="ru-RU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сіль</a:t>
            </a:r>
            <a:r>
              <a:rPr lang="ru-RU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Русь, </a:t>
            </a:r>
            <a:r>
              <a:rPr lang="ru-RU" sz="2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Білору́сь</a:t>
            </a:r>
            <a:r>
              <a:rPr lang="ru-RU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 родовому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відмінку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однини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можуть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набувати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як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варіант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закінчення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-</a:t>
            </a:r>
            <a:r>
              <a:rPr lang="ru-RU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2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гі́дности</a:t>
            </a:r>
            <a:r>
              <a:rPr lang="ru-RU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незале́жности</a:t>
            </a:r>
            <a:r>
              <a:rPr lang="ru-RU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ра́дости</a:t>
            </a:r>
            <a:r>
              <a:rPr lang="ru-RU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сме́рти</a:t>
            </a:r>
            <a:r>
              <a:rPr lang="ru-RU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че́сти</a:t>
            </a:r>
            <a:r>
              <a:rPr lang="ru-RU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хоро́брости</a:t>
            </a:r>
            <a:r>
              <a:rPr lang="ru-RU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pic>
        <p:nvPicPr>
          <p:cNvPr id="25602" name="Picture 2" descr="Результат пошуку зображень за запитом &quot;человечки для презентации&quot;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106388" y="2191548"/>
            <a:ext cx="2334695" cy="232107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="" xmlns:p14="http://schemas.microsoft.com/office/powerpoint/2010/main" val="7800385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2" descr="Результат пошуку зображень за запитом &quot;для презентацій человечек&quot;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331533" y="-43566"/>
            <a:ext cx="1860468" cy="2275028"/>
          </a:xfrm>
          <a:prstGeom prst="rect">
            <a:avLst/>
          </a:prstGeom>
          <a:noFill/>
        </p:spPr>
      </p:pic>
      <p:sp>
        <p:nvSpPr>
          <p:cNvPr id="2" name="Прямоугольник 1"/>
          <p:cNvSpPr/>
          <p:nvPr/>
        </p:nvSpPr>
        <p:spPr>
          <a:xfrm>
            <a:off x="570015" y="1318161"/>
            <a:ext cx="11067803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Щоб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уникнути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збігу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букв,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передають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голосні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приголосні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та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щоб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досягти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милозвучності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в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українській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мові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письмі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вживаємо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позиційні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чергування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прийменників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just"/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ü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перед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абревіатурою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у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назві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першої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букви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якої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вимовляють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голосний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уживаємо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прийменник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в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 МВФ (</a:t>
            </a:r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в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 ем </a:t>
            </a:r>
            <a:r>
              <a:rPr lang="ru-RU" sz="2400" i="1" dirty="0" err="1" smtClean="0">
                <a:latin typeface="Times New Roman" pitchFamily="18" charset="0"/>
                <a:cs typeface="Times New Roman" pitchFamily="18" charset="0"/>
              </a:rPr>
              <a:t>ве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 err="1" smtClean="0">
                <a:latin typeface="Times New Roman" pitchFamily="18" charset="0"/>
                <a:cs typeface="Times New Roman" pitchFamily="18" charset="0"/>
              </a:rPr>
              <a:t>еф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);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а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якщо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вимовляють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приголосний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уживаємо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прийменник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у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у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 ХДУ (</a:t>
            </a:r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у 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ха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де у)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;</a:t>
            </a:r>
            <a:endParaRPr lang="ru-RU" sz="2400" i="1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ü"/>
            </a:pPr>
            <a:endParaRPr lang="ru-RU" sz="2400" i="1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ü"/>
            </a:pP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після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скороченого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слова на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приголосний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яке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вимовляють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повністю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кінцевим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голосним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уживаємо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прийменник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1990 р. в </a:t>
            </a:r>
            <a:r>
              <a:rPr lang="ru-RU" sz="2400" i="1" dirty="0" err="1" smtClean="0">
                <a:latin typeface="Times New Roman" pitchFamily="18" charset="0"/>
                <a:cs typeface="Times New Roman" pitchFamily="18" charset="0"/>
              </a:rPr>
              <a:t>місті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 err="1" smtClean="0">
                <a:latin typeface="Times New Roman" pitchFamily="18" charset="0"/>
                <a:cs typeface="Times New Roman" pitchFamily="18" charset="0"/>
              </a:rPr>
              <a:t>сталася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 err="1" smtClean="0">
                <a:latin typeface="Times New Roman" pitchFamily="18" charset="0"/>
                <a:cs typeface="Times New Roman" pitchFamily="18" charset="0"/>
              </a:rPr>
              <a:t>незвичайна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 err="1" smtClean="0">
                <a:latin typeface="Times New Roman" pitchFamily="18" charset="0"/>
                <a:cs typeface="Times New Roman" pitchFamily="18" charset="0"/>
              </a:rPr>
              <a:t>подія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Примітка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Трапляються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відхилення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цих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правил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уживання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у, в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спричинено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вимогами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ритмомелодики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мовними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вподобаннями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автора. 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615044" y="691138"/>
            <a:ext cx="801584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2800" b="1" dirty="0" smtClean="0">
                <a:latin typeface="Times New Roman" pitchFamily="18" charset="0"/>
                <a:cs typeface="Times New Roman" pitchFamily="18" charset="0"/>
              </a:rPr>
              <a:t>ЧЕРГУВАННЯ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ПРИЙМЕННИКІВ</a:t>
            </a:r>
            <a:endParaRPr lang="ru-RU" sz="28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3794" name="AutoShape 2" descr="Результат пошуку зображень за запитом &quot;для презентацій человечек&quot;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3796" name="AutoShape 4" descr="Результат пошуку зображень за запитом &quot;для презентацій человечек&quot;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3798" name="AutoShape 6" descr="Результат пошуку зображень за запитом &quot;для презентацій человечек&quot;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3800" name="AutoShape 8" descr="Результат пошуку зображень за запитом &quot;для презентацій человечек&quot;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10" descr="Результат пошуку зображень за запитом &quot;для презентацій человечек&quot;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2434440" cy="2434442"/>
          </a:xfrm>
          <a:prstGeom prst="rect">
            <a:avLst/>
          </a:prstGeom>
          <a:noFill/>
        </p:spPr>
      </p:pic>
      <p:sp>
        <p:nvSpPr>
          <p:cNvPr id="2" name="Прямоугольник 1"/>
          <p:cNvSpPr/>
          <p:nvPr/>
        </p:nvSpPr>
        <p:spPr>
          <a:xfrm>
            <a:off x="1662545" y="1318161"/>
            <a:ext cx="9963397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2400" dirty="0" smtClean="0">
                <a:latin typeface="Times New Roman" pitchFamily="18" charset="0"/>
                <a:cs typeface="Times New Roman" pitchFamily="18" charset="0"/>
              </a:rPr>
              <a:t>За допомогою суфіксів </a:t>
            </a:r>
            <a:r>
              <a:rPr lang="vi-VN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-к-, -иц-(я), -ин-(я), -ес- </a:t>
            </a:r>
            <a:r>
              <a:rPr lang="vi-VN" sz="2400" dirty="0" smtClean="0">
                <a:latin typeface="Times New Roman" pitchFamily="18" charset="0"/>
                <a:cs typeface="Times New Roman" pitchFamily="18" charset="0"/>
              </a:rPr>
              <a:t>та ін. від іменників чоловічого роду утворюємо іменники на означення осіб жіночої статі.</a:t>
            </a:r>
            <a:endParaRPr lang="uk-UA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uk-UA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vi-VN" sz="2400" dirty="0" smtClean="0">
                <a:latin typeface="Times New Roman" pitchFamily="18" charset="0"/>
                <a:cs typeface="Times New Roman" pitchFamily="18" charset="0"/>
              </a:rPr>
              <a:t>Найуживанішим є суфікс </a:t>
            </a:r>
            <a:r>
              <a:rPr lang="vi-VN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-к-</a:t>
            </a:r>
            <a:r>
              <a:rPr lang="vi-VN" sz="2400" dirty="0" smtClean="0">
                <a:latin typeface="Times New Roman" pitchFamily="18" charset="0"/>
                <a:cs typeface="Times New Roman" pitchFamily="18" charset="0"/>
              </a:rPr>
              <a:t>, бо він поєднуваний з різними типами основ: </a:t>
            </a:r>
            <a:r>
              <a:rPr lang="vi-VN" sz="2400" i="1" dirty="0" smtClean="0">
                <a:latin typeface="Times New Roman" pitchFamily="18" charset="0"/>
                <a:cs typeface="Times New Roman" pitchFamily="18" charset="0"/>
              </a:rPr>
              <a:t>а́вторка, дире́кторка, </a:t>
            </a:r>
            <a:r>
              <a:rPr lang="uk-UA" sz="2400" i="1" dirty="0" smtClean="0">
                <a:latin typeface="Times New Roman" pitchFamily="18" charset="0"/>
                <a:cs typeface="Times New Roman" pitchFamily="18" charset="0"/>
              </a:rPr>
              <a:t>завідувачка, </a:t>
            </a:r>
            <a:r>
              <a:rPr lang="vi-VN" sz="2400" i="1" dirty="0" smtClean="0">
                <a:latin typeface="Times New Roman" pitchFamily="18" charset="0"/>
                <a:cs typeface="Times New Roman" pitchFamily="18" charset="0"/>
              </a:rPr>
              <a:t>реда́кторка, співа́чка, студе́нтка </a:t>
            </a:r>
            <a:r>
              <a:rPr lang="vi-VN" sz="2400" dirty="0" smtClean="0">
                <a:latin typeface="Times New Roman" pitchFamily="18" charset="0"/>
                <a:cs typeface="Times New Roman" pitchFamily="18" charset="0"/>
              </a:rPr>
              <a:t>та ін.</a:t>
            </a:r>
            <a:endParaRPr lang="uk-UA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vi-VN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uk-UA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vi-VN" sz="2400" dirty="0" smtClean="0">
                <a:latin typeface="Times New Roman" pitchFamily="18" charset="0"/>
                <a:cs typeface="Times New Roman" pitchFamily="18" charset="0"/>
              </a:rPr>
              <a:t>Суфікс </a:t>
            </a:r>
            <a:r>
              <a:rPr lang="vi-VN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-иц-(я) </a:t>
            </a:r>
            <a:r>
              <a:rPr lang="vi-VN" sz="2400" dirty="0" smtClean="0">
                <a:latin typeface="Times New Roman" pitchFamily="18" charset="0"/>
                <a:cs typeface="Times New Roman" pitchFamily="18" charset="0"/>
              </a:rPr>
              <a:t>приєднуємо насамперед до основ на </a:t>
            </a:r>
            <a:r>
              <a:rPr lang="vi-VN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-ник</a:t>
            </a:r>
            <a:r>
              <a:rPr lang="vi-VN" sz="24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vi-VN" sz="2400" i="1" dirty="0" smtClean="0">
                <a:latin typeface="Times New Roman" pitchFamily="18" charset="0"/>
                <a:cs typeface="Times New Roman" pitchFamily="18" charset="0"/>
              </a:rPr>
              <a:t>набі́рниця, пора́дниця</a:t>
            </a:r>
            <a:r>
              <a:rPr lang="uk-UA" sz="2400" i="1" dirty="0" smtClean="0">
                <a:latin typeface="Times New Roman" pitchFamily="18" charset="0"/>
                <a:cs typeface="Times New Roman" pitchFamily="18" charset="0"/>
              </a:rPr>
              <a:t>, співробітниця</a:t>
            </a:r>
            <a:r>
              <a:rPr lang="vi-VN" sz="2400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vi-VN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-ень</a:t>
            </a:r>
            <a:r>
              <a:rPr lang="vi-VN" sz="24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vi-VN" sz="2400" i="1" dirty="0" smtClean="0">
                <a:latin typeface="Times New Roman" pitchFamily="18" charset="0"/>
                <a:cs typeface="Times New Roman" pitchFamily="18" charset="0"/>
              </a:rPr>
              <a:t>учени́ця. </a:t>
            </a:r>
            <a:endParaRPr lang="uk-UA" sz="2400" i="1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uk-UA" sz="2400" i="1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vi-VN" sz="2400" dirty="0" smtClean="0">
                <a:latin typeface="Times New Roman" pitchFamily="18" charset="0"/>
                <a:cs typeface="Times New Roman" pitchFamily="18" charset="0"/>
              </a:rPr>
              <a:t>Суфікс </a:t>
            </a:r>
            <a:r>
              <a:rPr lang="vi-VN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-ин-(я) </a:t>
            </a:r>
            <a:r>
              <a:rPr lang="vi-VN" sz="2400" dirty="0" smtClean="0">
                <a:latin typeface="Times New Roman" pitchFamily="18" charset="0"/>
                <a:cs typeface="Times New Roman" pitchFamily="18" charset="0"/>
              </a:rPr>
              <a:t>сполучаємо з основами на </a:t>
            </a:r>
            <a:r>
              <a:rPr lang="vi-VN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-ець</a:t>
            </a:r>
            <a:r>
              <a:rPr lang="vi-VN" sz="2400" dirty="0" smtClean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vi-VN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400" i="1" dirty="0" smtClean="0">
                <a:latin typeface="Times New Roman" pitchFamily="18" charset="0"/>
                <a:cs typeface="Times New Roman" pitchFamily="18" charset="0"/>
              </a:rPr>
              <a:t>плавчи́ня, </a:t>
            </a:r>
            <a:r>
              <a:rPr lang="uk-UA" sz="2400" i="1" dirty="0" err="1" smtClean="0">
                <a:latin typeface="Times New Roman" pitchFamily="18" charset="0"/>
                <a:cs typeface="Times New Roman" pitchFamily="18" charset="0"/>
              </a:rPr>
              <a:t>мисткиня</a:t>
            </a:r>
            <a:r>
              <a:rPr lang="vi-VN" sz="2400" i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vi-VN" sz="2400" dirty="0" smtClean="0">
                <a:latin typeface="Times New Roman" pitchFamily="18" charset="0"/>
                <a:cs typeface="Times New Roman" pitchFamily="18" charset="0"/>
              </a:rPr>
              <a:t>на приголосний</a:t>
            </a:r>
            <a:r>
              <a:rPr lang="vi-VN" sz="2400" i="1" dirty="0" smtClean="0">
                <a:latin typeface="Times New Roman" pitchFamily="18" charset="0"/>
                <a:cs typeface="Times New Roman" pitchFamily="18" charset="0"/>
              </a:rPr>
              <a:t>: майстри́ня, філологи́ня. </a:t>
            </a:r>
            <a:endParaRPr lang="uk-UA" sz="2400" i="1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uk-UA" sz="2400" i="1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vi-VN" sz="2400" dirty="0" smtClean="0">
                <a:latin typeface="Times New Roman" pitchFamily="18" charset="0"/>
                <a:cs typeface="Times New Roman" pitchFamily="18" charset="0"/>
              </a:rPr>
              <a:t>Суфікс </a:t>
            </a:r>
            <a:r>
              <a:rPr lang="vi-VN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-ес- </a:t>
            </a:r>
            <a:r>
              <a:rPr lang="vi-VN" sz="2400" dirty="0" smtClean="0">
                <a:latin typeface="Times New Roman" pitchFamily="18" charset="0"/>
                <a:cs typeface="Times New Roman" pitchFamily="18" charset="0"/>
              </a:rPr>
              <a:t>рідковживаний: </a:t>
            </a:r>
            <a:r>
              <a:rPr lang="vi-VN" sz="2400" i="1" dirty="0" smtClean="0">
                <a:latin typeface="Times New Roman" pitchFamily="18" charset="0"/>
                <a:cs typeface="Times New Roman" pitchFamily="18" charset="0"/>
              </a:rPr>
              <a:t>д</a:t>
            </a:r>
            <a:r>
              <a:rPr lang="uk-UA" sz="2400" i="1" dirty="0" smtClean="0">
                <a:latin typeface="Times New Roman" pitchFamily="18" charset="0"/>
                <a:cs typeface="Times New Roman" pitchFamily="18" charset="0"/>
              </a:rPr>
              <a:t>е</a:t>
            </a:r>
            <a:r>
              <a:rPr lang="vi-VN" sz="2400" i="1" dirty="0" smtClean="0">
                <a:latin typeface="Times New Roman" pitchFamily="18" charset="0"/>
                <a:cs typeface="Times New Roman" pitchFamily="18" charset="0"/>
              </a:rPr>
              <a:t>к</a:t>
            </a:r>
            <a:r>
              <a:rPr lang="uk-UA" sz="2400" i="1" dirty="0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vi-VN" sz="2400" i="1" dirty="0" smtClean="0">
                <a:latin typeface="Times New Roman" pitchFamily="18" charset="0"/>
                <a:cs typeface="Times New Roman" pitchFamily="18" charset="0"/>
              </a:rPr>
              <a:t>не́са, патроне́са, поете́са</a:t>
            </a:r>
            <a:r>
              <a:rPr lang="vi-VN" sz="2400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268187" y="281945"/>
            <a:ext cx="889264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28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ПРАВОПИС РЕКОМЕНДУЄ</a:t>
            </a:r>
            <a:endParaRPr lang="ru-RU" sz="2800" b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07522" y="605642"/>
            <a:ext cx="10972800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СКІСНУ РИСКУ СТАВИМО </a:t>
            </a:r>
          </a:p>
          <a:p>
            <a:pPr algn="just">
              <a:buFont typeface="Wingdings" pitchFamily="2" charset="2"/>
              <a:buChar char="ü"/>
            </a:pP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в офіційно-діловому та науковому стилях — як розділовий знак між однорідними членами речення та в інших подібних випадках у значенні, близькому як до єднального (=і), так і до розділового (</a:t>
            </a:r>
            <a:r>
              <a:rPr lang="uk-UA" sz="2400" dirty="0" err="1" smtClean="0">
                <a:latin typeface="Times New Roman" pitchFamily="18" charset="0"/>
                <a:cs typeface="Times New Roman" pitchFamily="18" charset="0"/>
              </a:rPr>
              <a:t>=або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) сполучників: </a:t>
            </a:r>
            <a:r>
              <a:rPr lang="uk-UA" sz="2400" i="1" dirty="0" smtClean="0">
                <a:latin typeface="Times New Roman" pitchFamily="18" charset="0"/>
                <a:cs typeface="Times New Roman" pitchFamily="18" charset="0"/>
              </a:rPr>
              <a:t>тенденції до </a:t>
            </a:r>
            <a:r>
              <a:rPr lang="uk-UA" sz="2400" i="1" dirty="0" err="1" smtClean="0">
                <a:latin typeface="Times New Roman" pitchFamily="18" charset="0"/>
                <a:cs typeface="Times New Roman" pitchFamily="18" charset="0"/>
              </a:rPr>
              <a:t>синтетизму</a:t>
            </a:r>
            <a:r>
              <a:rPr lang="uk-UA" sz="2400" i="1" dirty="0" smtClean="0">
                <a:latin typeface="Times New Roman" pitchFamily="18" charset="0"/>
                <a:cs typeface="Times New Roman" pitchFamily="18" charset="0"/>
              </a:rPr>
              <a:t> / аналітизму; системність / </a:t>
            </a:r>
            <a:r>
              <a:rPr lang="uk-UA" sz="2400" i="1" dirty="0" err="1" smtClean="0">
                <a:latin typeface="Times New Roman" pitchFamily="18" charset="0"/>
                <a:cs typeface="Times New Roman" pitchFamily="18" charset="0"/>
              </a:rPr>
              <a:t>несистемність</a:t>
            </a:r>
            <a:r>
              <a:rPr lang="uk-UA" sz="2400" i="1" dirty="0" smtClean="0">
                <a:latin typeface="Times New Roman" pitchFamily="18" charset="0"/>
                <a:cs typeface="Times New Roman" pitchFamily="18" charset="0"/>
              </a:rPr>
              <a:t> мовних явищ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; </a:t>
            </a:r>
          </a:p>
          <a:p>
            <a:pPr algn="just">
              <a:buFont typeface="Wingdings" pitchFamily="2" charset="2"/>
              <a:buChar char="ü"/>
            </a:pP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на позначення року, що не збігається з календарним: </a:t>
            </a:r>
            <a:r>
              <a:rPr lang="uk-UA" sz="2400" i="1" dirty="0" smtClean="0">
                <a:latin typeface="Times New Roman" pitchFamily="18" charset="0"/>
                <a:cs typeface="Times New Roman" pitchFamily="18" charset="0"/>
              </a:rPr>
              <a:t>у 2019/2020 навчальному році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 (без відступів до і після скісної риски); </a:t>
            </a:r>
          </a:p>
          <a:p>
            <a:pPr algn="just">
              <a:buFont typeface="Wingdings" pitchFamily="2" charset="2"/>
              <a:buChar char="ü"/>
            </a:pP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на позначення співвідношення яких-небудь величин, параметрів: </a:t>
            </a:r>
            <a:r>
              <a:rPr lang="uk-UA" sz="2400" i="1" dirty="0" smtClean="0">
                <a:latin typeface="Times New Roman" pitchFamily="18" charset="0"/>
                <a:cs typeface="Times New Roman" pitchFamily="18" charset="0"/>
              </a:rPr>
              <a:t>співвідношення курсу гривня / долар.</a:t>
            </a:r>
          </a:p>
          <a:p>
            <a:pPr algn="just"/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Примітка.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 У тих випадках, де такі сполучення є вже досить усталеними, різною мірою наближаючись до складених слів, і між їхніми компонентами можна поставити також дефіс: </a:t>
            </a:r>
            <a:r>
              <a:rPr lang="uk-UA" sz="2400" i="1" dirty="0" smtClean="0">
                <a:latin typeface="Times New Roman" pitchFamily="18" charset="0"/>
                <a:cs typeface="Times New Roman" pitchFamily="18" charset="0"/>
              </a:rPr>
              <a:t>купівля / продаж 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і </a:t>
            </a:r>
            <a:r>
              <a:rPr lang="uk-UA" sz="2400" i="1" dirty="0" smtClean="0">
                <a:latin typeface="Times New Roman" pitchFamily="18" charset="0"/>
                <a:cs typeface="Times New Roman" pitchFamily="18" charset="0"/>
              </a:rPr>
              <a:t>купівля-продаж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uk-UA" sz="2400" i="1" dirty="0" smtClean="0">
                <a:latin typeface="Times New Roman" pitchFamily="18" charset="0"/>
                <a:cs typeface="Times New Roman" pitchFamily="18" charset="0"/>
              </a:rPr>
              <a:t>категорія істот 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/ </a:t>
            </a:r>
            <a:r>
              <a:rPr lang="uk-UA" sz="2400" i="1" dirty="0" smtClean="0">
                <a:latin typeface="Times New Roman" pitchFamily="18" charset="0"/>
                <a:cs typeface="Times New Roman" pitchFamily="18" charset="0"/>
              </a:rPr>
              <a:t>неістот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uk-UA" sz="2400" i="1" dirty="0" smtClean="0">
                <a:latin typeface="Times New Roman" pitchFamily="18" charset="0"/>
                <a:cs typeface="Times New Roman" pitchFamily="18" charset="0"/>
              </a:rPr>
              <a:t>категорія істот-неістот 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uk-UA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53143" y="1028342"/>
            <a:ext cx="11127179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Якою має бути «правильна українська мова»? Чи загрожують їй іншомовні впливи, а якщо загрожують, то в якій частині мовної системи й наскільки? Яку мову ми передамо нащадкам? Ці й подібні питання, що десятиліттями не втрачають своєї актуальності, спонукають до періодичного оновлення, перегляду й доопрацювання правописного кодексу, граматики й словників. Спадкоємність у мові — це зв’язок між поколіннями, які жили, живуть і житимуть в Україні. Пошук балансу між системними параметрами сучасної мови, з одного боку, й різночасовими прикметами української мовної традиції, з другого боку, — найскладніше із завдань, що поставали перед творцями національного правопису на кожному з етапів його розвитку. Нова редакція правопису є кроком до розв’язання цього завдання з позицій історичної й етнографічної соборності української мови й української нації. </a:t>
            </a:r>
          </a:p>
          <a:p>
            <a:pPr algn="just"/>
            <a:endParaRPr lang="uk-UA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r"/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Українська національна комісія з питань правопису</a:t>
            </a:r>
            <a:endParaRPr lang="uk-UA" sz="24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66900" y="439387"/>
            <a:ext cx="7350826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uk-UA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Сучасна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редакція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Українського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правопису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повертає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життя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деякі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особливості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правопису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1928 року,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які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є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частиною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української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орфографічної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традиції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поновлення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яких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має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сучасне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наукове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підґрунтя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Водночас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правописна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комісія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керувалася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розумінням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того,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й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мовна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практика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українців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другої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половини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ХХ ст. — початку ХХІ ст.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вже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стала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частиною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української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орфографічної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традиції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Нинішня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українська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мова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—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це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багатофункціональна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мова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розвиненою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різноплановою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стилістикою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сучасною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науковою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термінологією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це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мова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яка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взаємодіє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багатьма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світовими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мовами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algn="just"/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000" dirty="0" smtClean="0">
                <a:latin typeface="Times New Roman" pitchFamily="18" charset="0"/>
                <a:cs typeface="Times New Roman" pitchFamily="18" charset="0"/>
                <a:hlinkClick r:id="rId2"/>
              </a:rPr>
              <a:t>https://mon.gov.ua/storage/app/media/zagalna%20serednya/05062019-onovl-pravo.pdf</a:t>
            </a:r>
            <a:endParaRPr lang="uk-UA" sz="2000" dirty="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3794" name="Picture 2" descr="Результат пошуку зображень за запитом &quot;человечки для презентации&quot;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548957" y="1894610"/>
            <a:ext cx="1847850" cy="24669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263242" y="475013"/>
            <a:ext cx="7160820" cy="58785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Реагуючи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виклики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мовної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практики,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сучасна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редакція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правопису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розширила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межі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використання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орфографічних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варіантів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Кожний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історичний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період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розвитку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мови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має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свою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варіантну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динаміку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Пропонуючи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новій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редакції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правопису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низку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орфографічних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варіантів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кодифікатори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виходили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того,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варіативність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—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це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органічна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частина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правописного кодексу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тією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чи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іншою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мірою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вона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притаманна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кожній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мові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різних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етапах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її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історичного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розвитку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Відповідь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на те,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який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варіантів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залишиться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минулому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зможе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дати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лише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майбутнє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algn="just"/>
            <a:endParaRPr lang="uk-UA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uk-UA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2000" dirty="0" smtClean="0">
                <a:latin typeface="Times New Roman" pitchFamily="18" charset="0"/>
                <a:cs typeface="Times New Roman" pitchFamily="18" charset="0"/>
                <a:hlinkClick r:id="rId2"/>
              </a:rPr>
              <a:t>https://mon.gov.ua/storage/app/media/zagalna%20serednya/05062019-onovl-pravo.pdf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1748" name="Picture 4" descr="Результат пошуку зображень за запитом &quot;для презентацій человечек&quot;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91201" y="1544287"/>
            <a:ext cx="3810000" cy="341947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399339" y="2270834"/>
            <a:ext cx="9921923" cy="24006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СТИСЛИЙ ОГЛЯД ОСНОВНИХ ЗМІН </a:t>
            </a:r>
          </a:p>
          <a:p>
            <a:pPr algn="ctr"/>
            <a:r>
              <a:rPr lang="ru-RU" sz="36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У НОВІЙ РЕДАКЦІЇ  </a:t>
            </a:r>
          </a:p>
          <a:p>
            <a:pPr algn="ctr"/>
            <a:r>
              <a:rPr lang="ru-RU" sz="36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«УКРАЇНСЬКОГО ПРАВОПИСУ» (2019) </a:t>
            </a:r>
          </a:p>
          <a:p>
            <a:r>
              <a:rPr lang="ru-RU" sz="24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="" xmlns:p14="http://schemas.microsoft.com/office/powerpoint/2010/main" val="6254592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745674" y="890649"/>
            <a:ext cx="8158348" cy="122315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Зміни</a:t>
            </a:r>
            <a:r>
              <a:rPr lang="ru-RU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можна</a:t>
            </a:r>
            <a:r>
              <a:rPr lang="ru-RU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умовно</a:t>
            </a:r>
            <a:r>
              <a:rPr lang="ru-RU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поділити</a:t>
            </a:r>
            <a:r>
              <a:rPr lang="ru-RU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/>
            <a:r>
              <a:rPr lang="ru-RU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sz="36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дві</a:t>
            </a:r>
            <a:r>
              <a:rPr lang="ru-RU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великі</a:t>
            </a:r>
            <a:r>
              <a:rPr lang="ru-RU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групи</a:t>
            </a:r>
            <a:r>
              <a:rPr lang="ru-RU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800" dirty="0">
              <a:solidFill>
                <a:schemeClr val="bg1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54282" y="3940628"/>
            <a:ext cx="5155870" cy="122315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власне</a:t>
            </a:r>
            <a:r>
              <a:rPr lang="ru-RU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зміни</a:t>
            </a:r>
            <a:r>
              <a:rPr lang="ru-RU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4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написанні</a:t>
            </a:r>
            <a:r>
              <a:rPr lang="ru-RU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слів</a:t>
            </a:r>
            <a:r>
              <a:rPr lang="ru-RU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/>
            <a:r>
              <a:rPr lang="ru-RU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(без </a:t>
            </a:r>
            <a:r>
              <a:rPr lang="ru-RU" sz="24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варіантів</a:t>
            </a:r>
            <a:r>
              <a:rPr lang="ru-RU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6705603" y="3938648"/>
            <a:ext cx="5155870" cy="122315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варіантні</a:t>
            </a:r>
            <a:r>
              <a:rPr lang="ru-RU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доповнення</a:t>
            </a:r>
            <a:r>
              <a:rPr lang="ru-RU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/>
            <a:r>
              <a:rPr lang="ru-RU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до </a:t>
            </a:r>
            <a:r>
              <a:rPr lang="ru-RU" sz="24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чинної</a:t>
            </a:r>
            <a:r>
              <a:rPr lang="ru-RU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норми</a:t>
            </a:r>
            <a:r>
              <a:rPr lang="ru-RU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</a:p>
        </p:txBody>
      </p:sp>
      <p:cxnSp>
        <p:nvCxnSpPr>
          <p:cNvPr id="8" name="Прямая со стрелкой 7"/>
          <p:cNvCxnSpPr>
            <a:stCxn id="3" idx="2"/>
          </p:cNvCxnSpPr>
          <p:nvPr/>
        </p:nvCxnSpPr>
        <p:spPr>
          <a:xfrm flipH="1">
            <a:off x="3146961" y="2113808"/>
            <a:ext cx="2677887" cy="1793174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 стрелкой 8"/>
          <p:cNvCxnSpPr>
            <a:stCxn id="3" idx="2"/>
          </p:cNvCxnSpPr>
          <p:nvPr/>
        </p:nvCxnSpPr>
        <p:spPr>
          <a:xfrm>
            <a:off x="5824848" y="2113808"/>
            <a:ext cx="3342903" cy="1793174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333439" y="3040086"/>
            <a:ext cx="6245004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ru-RU" sz="2400" b="1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проєкт</a:t>
            </a:r>
            <a:r>
              <a:rPr lang="ru-RU" sz="24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b="1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проєкція</a:t>
            </a:r>
            <a:r>
              <a:rPr lang="ru-RU" sz="24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(так само як </a:t>
            </a:r>
            <a:r>
              <a:rPr lang="ru-RU" sz="2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ін’єкція</a:t>
            </a:r>
            <a:r>
              <a:rPr lang="ru-RU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траєкторія</a:t>
            </a:r>
            <a:r>
              <a:rPr lang="ru-RU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об’єкт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інші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слова з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латинським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коренем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-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ject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-)</a:t>
            </a:r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uk-UA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міжнародний </a:t>
            </a:r>
            <a:r>
              <a:rPr lang="uk-UA" sz="2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проєкт</a:t>
            </a:r>
            <a:r>
              <a:rPr lang="uk-UA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uk-UA" sz="2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проєктний</a:t>
            </a:r>
            <a:r>
              <a:rPr lang="uk-UA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відділ, </a:t>
            </a:r>
            <a:r>
              <a:rPr lang="uk-UA" sz="2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проєктна</a:t>
            </a:r>
            <a:r>
              <a:rPr lang="uk-UA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діяльність</a:t>
            </a:r>
            <a:endParaRPr lang="uk-UA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uk-UA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uk-UA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uk-UA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uk-UA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uk-UA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uk-UA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uk-UA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163782" y="1223159"/>
            <a:ext cx="9999023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Звук [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j]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звичайно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передаємо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відповідно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вимови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іншомовного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слова буквою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й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а в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складі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звукосполучень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[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je], [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ji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], [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ju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], [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ja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]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буквами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ї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ю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я: </a:t>
            </a:r>
            <a:r>
              <a:rPr lang="ru-RU" sz="2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конвеєр</a:t>
            </a:r>
            <a:r>
              <a:rPr lang="ru-RU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лояльний</a:t>
            </a:r>
            <a:r>
              <a:rPr lang="ru-RU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плея́да</a:t>
            </a:r>
            <a:r>
              <a:rPr lang="ru-RU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суб’є́кт</a:t>
            </a:r>
            <a:r>
              <a:rPr lang="ru-RU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траєкторія</a:t>
            </a:r>
            <a:r>
              <a:rPr lang="ru-RU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флаєр</a:t>
            </a:r>
            <a:r>
              <a:rPr lang="ru-RU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фоє</a:t>
            </a:r>
            <a:r>
              <a:rPr lang="ru-RU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́. </a:t>
            </a:r>
            <a:endParaRPr lang="ru-RU" sz="2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397985" y="382380"/>
            <a:ext cx="579979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8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uk-UA" sz="28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sz="28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НАПИСАННЯ БЕЗ ВАРІАНТІВ </a:t>
            </a:r>
          </a:p>
        </p:txBody>
      </p:sp>
      <p:pic>
        <p:nvPicPr>
          <p:cNvPr id="30722" name="Picture 2" descr="Результат пошуку зображень за запитом &quot;человечки для презентации&quot;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43108" y="2980706"/>
            <a:ext cx="3300586" cy="316122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41382275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2" descr="Результат пошуку зображень за запитом &quot;человечки для презентации&quot;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49341" y="0"/>
            <a:ext cx="2747159" cy="2060369"/>
          </a:xfrm>
          <a:prstGeom prst="rect">
            <a:avLst/>
          </a:prstGeom>
          <a:noFill/>
        </p:spPr>
      </p:pic>
      <p:sp>
        <p:nvSpPr>
          <p:cNvPr id="2" name="Прямоугольник 1"/>
          <p:cNvSpPr/>
          <p:nvPr/>
        </p:nvSpPr>
        <p:spPr>
          <a:xfrm>
            <a:off x="641268" y="1756466"/>
            <a:ext cx="11067801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 а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о м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пишемо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с</a:t>
            </a:r>
            <a:r>
              <a:rPr lang="vi-VN" sz="2400" dirty="0" smtClean="0">
                <a:latin typeface="Times New Roman" pitchFamily="18" charset="0"/>
                <a:cs typeface="Times New Roman" pitchFamily="18" charset="0"/>
              </a:rPr>
              <a:t>кладноскорочені слова (мішані та складові абревіатури) й похідні від них: </a:t>
            </a:r>
            <a:r>
              <a:rPr lang="vi-VN" sz="2400" i="1" dirty="0" smtClean="0">
                <a:latin typeface="Times New Roman" pitchFamily="18" charset="0"/>
                <a:cs typeface="Times New Roman" pitchFamily="18" charset="0"/>
              </a:rPr>
              <a:t>адмінрес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ý</a:t>
            </a:r>
            <a:r>
              <a:rPr lang="vi-VN" sz="2400" i="1" dirty="0" smtClean="0">
                <a:latin typeface="Times New Roman" pitchFamily="18" charset="0"/>
                <a:cs typeface="Times New Roman" pitchFamily="18" charset="0"/>
              </a:rPr>
              <a:t>рс, адмінреф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ó</a:t>
            </a:r>
            <a:r>
              <a:rPr lang="vi-VN" sz="2400" i="1" dirty="0" smtClean="0">
                <a:latin typeface="Times New Roman" pitchFamily="18" charset="0"/>
                <a:cs typeface="Times New Roman" pitchFamily="18" charset="0"/>
              </a:rPr>
              <a:t>рма, академвідп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ý</a:t>
            </a:r>
            <a:r>
              <a:rPr lang="vi-VN" sz="2400" i="1" dirty="0" smtClean="0">
                <a:latin typeface="Times New Roman" pitchFamily="18" charset="0"/>
                <a:cs typeface="Times New Roman" pitchFamily="18" charset="0"/>
              </a:rPr>
              <a:t>стка, бух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ó</a:t>
            </a:r>
            <a:r>
              <a:rPr lang="vi-VN" sz="2400" i="1" dirty="0" smtClean="0">
                <a:latin typeface="Times New Roman" pitchFamily="18" charset="0"/>
                <a:cs typeface="Times New Roman" pitchFamily="18" charset="0"/>
              </a:rPr>
              <a:t>блік, держустан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ó</a:t>
            </a:r>
            <a:r>
              <a:rPr lang="vi-VN" sz="2400" i="1" dirty="0" smtClean="0">
                <a:latin typeface="Times New Roman" pitchFamily="18" charset="0"/>
                <a:cs typeface="Times New Roman" pitchFamily="18" charset="0"/>
              </a:rPr>
              <a:t>ва, інвестпро</a:t>
            </a:r>
            <a:r>
              <a:rPr lang="uk-UA" sz="2400" i="1" dirty="0" smtClean="0">
                <a:latin typeface="Times New Roman" pitchFamily="18" charset="0"/>
                <a:cs typeface="Times New Roman" pitchFamily="18" charset="0"/>
              </a:rPr>
              <a:t>є</a:t>
            </a:r>
            <a:r>
              <a:rPr lang="vi-VN" sz="2400" i="1" dirty="0" smtClean="0">
                <a:latin typeface="Times New Roman" pitchFamily="18" charset="0"/>
                <a:cs typeface="Times New Roman" pitchFamily="18" charset="0"/>
              </a:rPr>
              <a:t>кт, інформповід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ó</a:t>
            </a:r>
            <a:r>
              <a:rPr lang="vi-VN" sz="2400" i="1" dirty="0" smtClean="0">
                <a:latin typeface="Times New Roman" pitchFamily="18" charset="0"/>
                <a:cs typeface="Times New Roman" pitchFamily="18" charset="0"/>
              </a:rPr>
              <a:t>млення, інформц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é</a:t>
            </a:r>
            <a:r>
              <a:rPr lang="vi-VN" sz="2400" i="1" dirty="0" smtClean="0">
                <a:latin typeface="Times New Roman" pitchFamily="18" charset="0"/>
                <a:cs typeface="Times New Roman" pitchFamily="18" charset="0"/>
              </a:rPr>
              <a:t>нтр, Кабм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í</a:t>
            </a:r>
            <a:r>
              <a:rPr lang="vi-VN" sz="2400" i="1" dirty="0" smtClean="0">
                <a:latin typeface="Times New Roman" pitchFamily="18" charset="0"/>
                <a:cs typeface="Times New Roman" pitchFamily="18" charset="0"/>
              </a:rPr>
              <a:t>н, медперсон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á</a:t>
            </a:r>
            <a:r>
              <a:rPr lang="vi-VN" sz="2400" i="1" dirty="0" smtClean="0">
                <a:latin typeface="Times New Roman" pitchFamily="18" charset="0"/>
                <a:cs typeface="Times New Roman" pitchFamily="18" charset="0"/>
              </a:rPr>
              <a:t>л, Нацба́нк, профспі́лка,</a:t>
            </a:r>
            <a:r>
              <a:rPr lang="uk-UA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400" i="1" dirty="0" smtClean="0">
                <a:latin typeface="Times New Roman" pitchFamily="18" charset="0"/>
                <a:cs typeface="Times New Roman" pitchFamily="18" charset="0"/>
              </a:rPr>
              <a:t>соцзабезп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é</a:t>
            </a:r>
            <a:r>
              <a:rPr lang="vi-VN" sz="2400" i="1" dirty="0" smtClean="0">
                <a:latin typeface="Times New Roman" pitchFamily="18" charset="0"/>
                <a:cs typeface="Times New Roman" pitchFamily="18" charset="0"/>
              </a:rPr>
              <a:t>чення, спецв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ú</a:t>
            </a:r>
            <a:r>
              <a:rPr lang="vi-VN" sz="2400" i="1" dirty="0" smtClean="0">
                <a:latin typeface="Times New Roman" pitchFamily="18" charset="0"/>
                <a:cs typeface="Times New Roman" pitchFamily="18" charset="0"/>
              </a:rPr>
              <a:t>пуск, спортмайд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á</a:t>
            </a:r>
            <a:r>
              <a:rPr lang="vi-VN" sz="2400" i="1" dirty="0" smtClean="0">
                <a:latin typeface="Times New Roman" pitchFamily="18" charset="0"/>
                <a:cs typeface="Times New Roman" pitchFamily="18" charset="0"/>
              </a:rPr>
              <a:t>нчик, фармпрепара́т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vi-VN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4009614" y="287378"/>
            <a:ext cx="4493117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НАПИСАННЯ РАЗОМ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625434" y="3921503"/>
            <a:ext cx="11238016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 а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о м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пишемо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слова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першим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іншомовним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компонентом,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визначає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кількісний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вищий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звичайного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дуже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високий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слабкий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швидкий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т.ін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.)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вияв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чого-небудь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архі</a:t>
            </a:r>
            <a:r>
              <a:rPr lang="ru-RU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-, архи-, </a:t>
            </a:r>
            <a:r>
              <a:rPr lang="ru-RU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бліц</a:t>
            </a:r>
            <a:r>
              <a:rPr lang="ru-RU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-, </a:t>
            </a:r>
            <a:r>
              <a:rPr lang="ru-RU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гіпер</a:t>
            </a:r>
            <a:r>
              <a:rPr lang="ru-RU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-, </a:t>
            </a:r>
            <a:r>
              <a:rPr lang="ru-RU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екстра</a:t>
            </a:r>
            <a:r>
              <a:rPr lang="ru-RU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-, макро-, </a:t>
            </a:r>
            <a:r>
              <a:rPr lang="ru-RU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максі</a:t>
            </a:r>
            <a:r>
              <a:rPr lang="ru-RU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-, </a:t>
            </a:r>
            <a:r>
              <a:rPr lang="ru-RU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міді</a:t>
            </a:r>
            <a:r>
              <a:rPr lang="ru-RU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-, </a:t>
            </a:r>
            <a:r>
              <a:rPr lang="ru-RU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мікро</a:t>
            </a:r>
            <a:r>
              <a:rPr lang="ru-RU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-, </a:t>
            </a:r>
            <a:r>
              <a:rPr lang="ru-RU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міні</a:t>
            </a:r>
            <a:r>
              <a:rPr lang="ru-RU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-, мульти-, нано-, </a:t>
            </a:r>
            <a:r>
              <a:rPr lang="ru-RU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полі</a:t>
            </a:r>
            <a:r>
              <a:rPr lang="ru-RU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-, </a:t>
            </a:r>
            <a:r>
              <a:rPr lang="ru-RU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преміум</a:t>
            </a:r>
            <a:r>
              <a:rPr lang="ru-RU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-, </a:t>
            </a:r>
            <a:r>
              <a:rPr lang="ru-RU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супер</a:t>
            </a:r>
            <a:r>
              <a:rPr lang="ru-RU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-, топ-, ультра-, </a:t>
            </a:r>
            <a:r>
              <a:rPr lang="ru-RU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флеш</a:t>
            </a:r>
            <a:r>
              <a:rPr lang="ru-RU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2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архіскладн</a:t>
            </a:r>
            <a:r>
              <a:rPr lang="uk-UA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ru-RU" sz="2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й</a:t>
            </a:r>
            <a:r>
              <a:rPr lang="ru-RU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екстракл</a:t>
            </a:r>
            <a:r>
              <a:rPr lang="en-US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á</a:t>
            </a:r>
            <a:r>
              <a:rPr lang="ru-RU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с, </a:t>
            </a:r>
            <a:r>
              <a:rPr lang="ru-RU" sz="2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макроекон</a:t>
            </a:r>
            <a:r>
              <a:rPr lang="en-US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ó</a:t>
            </a:r>
            <a:r>
              <a:rPr lang="ru-RU" sz="2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міка</a:t>
            </a:r>
            <a:r>
              <a:rPr lang="ru-RU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топм</a:t>
            </a:r>
            <a:r>
              <a:rPr lang="en-US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é</a:t>
            </a:r>
            <a:r>
              <a:rPr lang="ru-RU" sz="2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неджер</a:t>
            </a:r>
            <a:r>
              <a:rPr lang="ru-RU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флешінтерв’ю</a:t>
            </a:r>
            <a:r>
              <a:rPr lang="ru-RU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698" name="Picture 2" descr="Результат пошуку зображень за запитом &quot;человечки для презентации&quot;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66422" y="3430504"/>
            <a:ext cx="2514600" cy="1819276"/>
          </a:xfrm>
          <a:prstGeom prst="rect">
            <a:avLst/>
          </a:prstGeom>
          <a:noFill/>
        </p:spPr>
      </p:pic>
      <p:sp>
        <p:nvSpPr>
          <p:cNvPr id="2" name="Прямоугольник 1"/>
          <p:cNvSpPr/>
          <p:nvPr/>
        </p:nvSpPr>
        <p:spPr>
          <a:xfrm>
            <a:off x="273131" y="249382"/>
            <a:ext cx="11562191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uk-UA" sz="2400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 а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о м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пишемо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с</a:t>
            </a:r>
            <a:r>
              <a:rPr lang="vi-VN" sz="2400" dirty="0" smtClean="0">
                <a:latin typeface="Times New Roman" pitchFamily="18" charset="0"/>
                <a:cs typeface="Times New Roman" pitchFamily="18" charset="0"/>
              </a:rPr>
              <a:t>лова з першими регулярно вживаними іншомовними компонентами на голосний та приголосний: </a:t>
            </a:r>
            <a:r>
              <a:rPr lang="vi-VN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абро-, авіа-, авто- </a:t>
            </a:r>
            <a:r>
              <a:rPr lang="vi-VN" sz="2400" dirty="0" smtClean="0">
                <a:latin typeface="Times New Roman" pitchFamily="18" charset="0"/>
                <a:cs typeface="Times New Roman" pitchFamily="18" charset="0"/>
              </a:rPr>
              <a:t>(‘само’, ‘автоматичний’), </a:t>
            </a:r>
            <a:r>
              <a:rPr lang="vi-VN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агро-, аеро-, аква-, алко-, арт-, астро-, аудіо-, біо-, веб-, геліо-, гео-, гідро-, дендро-, екзо-, еко-, економ-, етно-, євро-, зоо-, кібер-, мета-, метео-, моно-, мото-, нарко-, нео-, онко-, пан-, пара-, поп-, прес-, псевдо-, соціо-, теле-, фіто-, фолк- (фольк-), фоно- </a:t>
            </a:r>
            <a:r>
              <a:rPr lang="vi-VN" sz="2400" dirty="0" smtClean="0">
                <a:latin typeface="Times New Roman" pitchFamily="18" charset="0"/>
                <a:cs typeface="Times New Roman" pitchFamily="18" charset="0"/>
              </a:rPr>
              <a:t>та ін.: </a:t>
            </a:r>
            <a:r>
              <a:rPr lang="vi-VN" sz="2400" i="1" dirty="0" smtClean="0">
                <a:latin typeface="Times New Roman" pitchFamily="18" charset="0"/>
                <a:cs typeface="Times New Roman" pitchFamily="18" charset="0"/>
              </a:rPr>
              <a:t>агроб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í</a:t>
            </a:r>
            <a:r>
              <a:rPr lang="vi-VN" sz="2400" i="1" dirty="0" smtClean="0">
                <a:latin typeface="Times New Roman" pitchFamily="18" charset="0"/>
                <a:cs typeface="Times New Roman" pitchFamily="18" charset="0"/>
              </a:rPr>
              <a:t>знес, аером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é</a:t>
            </a:r>
            <a:r>
              <a:rPr lang="vi-VN" sz="2400" i="1" dirty="0" smtClean="0">
                <a:latin typeface="Times New Roman" pitchFamily="18" charset="0"/>
                <a:cs typeface="Times New Roman" pitchFamily="18" charset="0"/>
              </a:rPr>
              <a:t>тод, аудіоальб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ó</a:t>
            </a:r>
            <a:r>
              <a:rPr lang="vi-VN" sz="2400" i="1" dirty="0" smtClean="0">
                <a:latin typeface="Times New Roman" pitchFamily="18" charset="0"/>
                <a:cs typeface="Times New Roman" pitchFamily="18" charset="0"/>
              </a:rPr>
              <a:t>м, біоц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ú</a:t>
            </a:r>
            <a:r>
              <a:rPr lang="vi-VN" sz="2400" i="1" dirty="0" smtClean="0">
                <a:latin typeface="Times New Roman" pitchFamily="18" charset="0"/>
                <a:cs typeface="Times New Roman" pitchFamily="18" charset="0"/>
              </a:rPr>
              <a:t>кл, вебстор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í</a:t>
            </a:r>
            <a:r>
              <a:rPr lang="vi-VN" sz="2400" i="1" dirty="0" smtClean="0">
                <a:latin typeface="Times New Roman" pitchFamily="18" charset="0"/>
                <a:cs typeface="Times New Roman" pitchFamily="18" charset="0"/>
              </a:rPr>
              <a:t>нка, геопол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í</a:t>
            </a:r>
            <a:r>
              <a:rPr lang="vi-VN" sz="2400" i="1" dirty="0" smtClean="0">
                <a:latin typeface="Times New Roman" pitchFamily="18" charset="0"/>
                <a:cs typeface="Times New Roman" pitchFamily="18" charset="0"/>
              </a:rPr>
              <a:t>тика, дендроп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á</a:t>
            </a:r>
            <a:r>
              <a:rPr lang="vi-VN" sz="2400" i="1" dirty="0" smtClean="0">
                <a:latin typeface="Times New Roman" pitchFamily="18" charset="0"/>
                <a:cs typeface="Times New Roman" pitchFamily="18" charset="0"/>
              </a:rPr>
              <a:t>рк, єврозо́на, метам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ó</a:t>
            </a:r>
            <a:r>
              <a:rPr lang="vi-VN" sz="2400" i="1" dirty="0" smtClean="0">
                <a:latin typeface="Times New Roman" pitchFamily="18" charset="0"/>
                <a:cs typeface="Times New Roman" pitchFamily="18" charset="0"/>
              </a:rPr>
              <a:t>ва, параолімп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í</a:t>
            </a:r>
            <a:r>
              <a:rPr lang="vi-VN" sz="2400" i="1" dirty="0" smtClean="0">
                <a:latin typeface="Times New Roman" pitchFamily="18" charset="0"/>
                <a:cs typeface="Times New Roman" pitchFamily="18" charset="0"/>
              </a:rPr>
              <a:t>єць, пресконфер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é</a:t>
            </a:r>
            <a:r>
              <a:rPr lang="vi-VN" sz="2400" i="1" dirty="0" smtClean="0">
                <a:latin typeface="Times New Roman" pitchFamily="18" charset="0"/>
                <a:cs typeface="Times New Roman" pitchFamily="18" charset="0"/>
              </a:rPr>
              <a:t>нція, псевдона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ý</a:t>
            </a:r>
            <a:r>
              <a:rPr lang="vi-VN" sz="2400" i="1" dirty="0" smtClean="0">
                <a:latin typeface="Times New Roman" pitchFamily="18" charset="0"/>
                <a:cs typeface="Times New Roman" pitchFamily="18" charset="0"/>
              </a:rPr>
              <a:t>ка, соціосф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é</a:t>
            </a:r>
            <a:r>
              <a:rPr lang="vi-VN" sz="2400" i="1" dirty="0" smtClean="0">
                <a:latin typeface="Times New Roman" pitchFamily="18" charset="0"/>
                <a:cs typeface="Times New Roman" pitchFamily="18" charset="0"/>
              </a:rPr>
              <a:t>ра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400" i="1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4009614" y="287378"/>
            <a:ext cx="4493117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НАПИСАННЯ РАЗОМ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391887" y="4714505"/>
            <a:ext cx="11578441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Wingdings" panose="05000000000000000000" pitchFamily="2" charset="2"/>
              <a:buChar char="ü"/>
            </a:pP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 а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о м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пишемо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слова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першим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іншомовним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компонентом </a:t>
            </a:r>
            <a:r>
              <a:rPr lang="ru-RU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анти-, контр-, </a:t>
            </a:r>
            <a:r>
              <a:rPr lang="ru-RU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віце</a:t>
            </a:r>
            <a:r>
              <a:rPr lang="ru-RU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-, </a:t>
            </a:r>
            <a:r>
              <a:rPr lang="ru-RU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екс</a:t>
            </a:r>
            <a:r>
              <a:rPr lang="ru-RU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-, </a:t>
            </a:r>
            <a:r>
              <a:rPr lang="ru-RU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лейб</a:t>
            </a:r>
            <a:r>
              <a:rPr lang="ru-RU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-, </a:t>
            </a:r>
            <a:r>
              <a:rPr lang="ru-RU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обер</a:t>
            </a:r>
            <a:r>
              <a:rPr lang="ru-RU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-, </a:t>
            </a:r>
            <a:r>
              <a:rPr lang="ru-RU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штабс</a:t>
            </a:r>
            <a:r>
              <a:rPr lang="ru-RU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-, унтер-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2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антив</a:t>
            </a:r>
            <a:r>
              <a:rPr lang="en-US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í</a:t>
            </a:r>
            <a:r>
              <a:rPr lang="ru-RU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рус, </a:t>
            </a:r>
            <a:r>
              <a:rPr lang="ru-RU" sz="2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віцек</a:t>
            </a:r>
            <a:r>
              <a:rPr lang="en-US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ó</a:t>
            </a:r>
            <a:r>
              <a:rPr lang="ru-RU" sz="2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нсул</a:t>
            </a:r>
            <a:r>
              <a:rPr lang="ru-RU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ексчемпіо́н</a:t>
            </a:r>
            <a:r>
              <a:rPr lang="ru-RU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експрезид</a:t>
            </a:r>
            <a:r>
              <a:rPr lang="en-US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é</a:t>
            </a:r>
            <a:r>
              <a:rPr lang="ru-RU" sz="2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нт</a:t>
            </a:r>
            <a:r>
              <a:rPr lang="ru-RU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лейбме́дик</a:t>
            </a:r>
            <a:r>
              <a:rPr lang="ru-RU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оберофіц</a:t>
            </a:r>
            <a:r>
              <a:rPr lang="en-US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é</a:t>
            </a:r>
            <a:r>
              <a:rPr lang="ru-RU" sz="2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r>
              <a:rPr lang="ru-RU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штабскапіта́н</a:t>
            </a:r>
            <a:r>
              <a:rPr lang="ru-RU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унтерофіце́р</a:t>
            </a:r>
            <a:r>
              <a:rPr lang="ru-RU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але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традицією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контр-адмір</a:t>
            </a:r>
            <a:r>
              <a:rPr lang="en-US" sz="24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á</a:t>
            </a:r>
            <a:r>
              <a:rPr lang="ru-RU" sz="24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  </a:t>
            </a:r>
          </a:p>
        </p:txBody>
      </p:sp>
    </p:spTree>
    <p:extLst>
      <p:ext uri="{BB962C8B-B14F-4D97-AF65-F5344CB8AC3E}">
        <p14:creationId xmlns="" xmlns:p14="http://schemas.microsoft.com/office/powerpoint/2010/main" val="38624128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4" name="Picture 2" descr="Пов’язане зображення"/>
          <p:cNvPicPr>
            <a:picLocks noChangeAspect="1" noChangeArrowheads="1"/>
          </p:cNvPicPr>
          <p:nvPr/>
        </p:nvPicPr>
        <p:blipFill>
          <a:blip r:embed="rId2" cstate="print"/>
          <a:srcRect l="5509" b="11388"/>
          <a:stretch>
            <a:fillRect/>
          </a:stretch>
        </p:blipFill>
        <p:spPr bwMode="auto">
          <a:xfrm>
            <a:off x="4560125" y="4293827"/>
            <a:ext cx="3645724" cy="256417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" name="Прямоугольник 1"/>
          <p:cNvSpPr/>
          <p:nvPr/>
        </p:nvSpPr>
        <p:spPr>
          <a:xfrm>
            <a:off x="409435" y="1285596"/>
            <a:ext cx="5385726" cy="38472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ru-RU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пів</a:t>
            </a:r>
            <a:r>
              <a:rPr lang="ru-RU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хвилини</a:t>
            </a:r>
            <a:r>
              <a:rPr lang="ru-RU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пів</a:t>
            </a:r>
            <a:r>
              <a:rPr lang="ru-RU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пари, </a:t>
            </a:r>
            <a:r>
              <a:rPr lang="ru-RU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пів</a:t>
            </a:r>
            <a:r>
              <a:rPr lang="ru-RU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Херсона</a:t>
            </a:r>
            <a:endParaRPr lang="ru-RU" sz="24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Невідмінюваний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числівник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пів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зі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значенням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“половина” з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наступним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іменником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—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загальною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власною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назвою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формі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родового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відмінка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однини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пишемо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окремо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2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пів</a:t>
            </a:r>
            <a:r>
              <a:rPr lang="ru-RU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á</a:t>
            </a:r>
            <a:r>
              <a:rPr lang="ru-RU" sz="2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ркуша</a:t>
            </a:r>
            <a:r>
              <a:rPr lang="ru-RU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пів</a:t>
            </a:r>
            <a:r>
              <a:rPr lang="en-US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год</a:t>
            </a:r>
            <a:r>
              <a:rPr lang="uk-UA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ru-RU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ни</a:t>
            </a:r>
            <a:r>
              <a:rPr lang="en-US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пів</a:t>
            </a:r>
            <a:r>
              <a:rPr lang="ru-RU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м</a:t>
            </a:r>
            <a:r>
              <a:rPr lang="en-US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í</a:t>
            </a:r>
            <a:r>
              <a:rPr lang="ru-RU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ста</a:t>
            </a:r>
            <a:r>
              <a:rPr lang="en-US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ru-RU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пів</a:t>
            </a:r>
            <a:r>
              <a:rPr lang="ru-RU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Євр</a:t>
            </a:r>
            <a:r>
              <a:rPr lang="en-US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ó</a:t>
            </a:r>
            <a:r>
              <a:rPr lang="ru-RU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пи, </a:t>
            </a:r>
            <a:r>
              <a:rPr lang="en-US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ru-RU" sz="2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пів</a:t>
            </a:r>
            <a:r>
              <a:rPr lang="ru-RU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Украї́ни</a:t>
            </a:r>
            <a:endParaRPr lang="ru-RU" sz="2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968830" y="382380"/>
            <a:ext cx="6460177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ПРАВОПИС СЛІВ ІЗ </a:t>
            </a:r>
            <a:r>
              <a:rPr lang="uk-UA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ПІВ-</a:t>
            </a:r>
            <a:endParaRPr lang="uk-UA" sz="2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5973289" y="1401288"/>
            <a:ext cx="5771408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ru-RU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ru-RU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півострів</a:t>
            </a:r>
            <a:r>
              <a:rPr lang="ru-RU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півзахисник</a:t>
            </a:r>
            <a:r>
              <a:rPr lang="ru-RU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півмісяць</a:t>
            </a:r>
            <a:r>
              <a:rPr lang="ru-RU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/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ж </a:t>
            </a:r>
            <a:r>
              <a:rPr lang="ru-RU" sz="2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пів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наступним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іменником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формі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називного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відмінка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становить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єдине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поняття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виражає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значення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половини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то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пишемо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разом: </a:t>
            </a:r>
            <a:r>
              <a:rPr lang="ru-RU" sz="2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пів</a:t>
            </a:r>
            <a:r>
              <a:rPr lang="en-US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á</a:t>
            </a:r>
            <a:r>
              <a:rPr lang="ru-RU" sz="2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ркуш</a:t>
            </a:r>
            <a:r>
              <a:rPr lang="ru-RU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півз</a:t>
            </a:r>
            <a:r>
              <a:rPr lang="en-US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á</a:t>
            </a:r>
            <a:r>
              <a:rPr lang="ru-RU" sz="2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хист</a:t>
            </a:r>
            <a:r>
              <a:rPr lang="ru-RU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півк</a:t>
            </a:r>
            <a:r>
              <a:rPr lang="en-US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ó</a:t>
            </a:r>
            <a:r>
              <a:rPr lang="ru-RU" sz="2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ло</a:t>
            </a:r>
            <a:r>
              <a:rPr lang="ru-RU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півк</a:t>
            </a:r>
            <a:r>
              <a:rPr lang="en-US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ý</a:t>
            </a:r>
            <a:r>
              <a:rPr lang="ru-RU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ля</a:t>
            </a:r>
          </a:p>
        </p:txBody>
      </p:sp>
    </p:spTree>
    <p:extLst>
      <p:ext uri="{BB962C8B-B14F-4D97-AF65-F5344CB8AC3E}">
        <p14:creationId xmlns="" xmlns:p14="http://schemas.microsoft.com/office/powerpoint/2010/main" val="3420444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964</TotalTime>
  <Words>1542</Words>
  <Application>Microsoft Office PowerPoint</Application>
  <PresentationFormat>Произвольный</PresentationFormat>
  <Paragraphs>106</Paragraphs>
  <Slides>18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19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</dc:creator>
  <cp:lastModifiedBy>TMandych</cp:lastModifiedBy>
  <cp:revision>120</cp:revision>
  <dcterms:created xsi:type="dcterms:W3CDTF">2019-09-12T18:50:41Z</dcterms:created>
  <dcterms:modified xsi:type="dcterms:W3CDTF">2019-10-10T10:08:06Z</dcterms:modified>
</cp:coreProperties>
</file>